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553"/>
            <p14:sldId id="1555"/>
            <p14:sldId id="1551"/>
            <p14:sldId id="1549"/>
            <p14:sldId id="1550"/>
            <p14:sldId id="1559"/>
          </p14:sldIdLst>
        </p14:section>
        <p14:section name="dev environment" id="{2190B3DB-DE16-294A-93C6-2DFBA5D6ACEF}">
          <p14:sldIdLst>
            <p14:sldId id="1560"/>
            <p14:sldId id="1552"/>
            <p14:sldId id="1561"/>
            <p14:sldId id="1554"/>
            <p14:sldId id="1556"/>
            <p14:sldId id="265"/>
          </p14:sldIdLst>
        </p14:section>
        <p14:section name="outro" id="{00537C7C-1C44-D648-8CFB-1BB78D029B00}">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6" autoAdjust="0"/>
    <p:restoredTop sz="68322" autoAdjust="0"/>
  </p:normalViewPr>
  <p:slideViewPr>
    <p:cSldViewPr snapToGrid="0">
      <p:cViewPr varScale="1">
        <p:scale>
          <a:sx n="133" d="100"/>
          <a:sy n="133" d="100"/>
        </p:scale>
        <p:origin x="216" y="5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9/17/18 9:20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9/17/18 9:20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051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1373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8591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98534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9:20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9:20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9/17/18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9/17/18</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734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9/17/18 9:25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52825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8171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9/17/18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52660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9/17/18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0099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4231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83923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921313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66367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 id="2147484554" r:id="rId31"/>
    <p:sldLayoutId id="2147484555" r:id="rId32"/>
    <p:sldLayoutId id="2147484556" r:id="rId33"/>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sharepoint/dev/spfx/sharepoint-framework-overview"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docs.microsoft.com/en-us/sharepoint/dev/community/community" TargetMode="External"/><Relationship Id="rId5" Type="http://schemas.openxmlformats.org/officeDocument/2006/relationships/hyperlink" Target="http://dev.office.com/devprogram"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5.emf"/><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274638" y="1212850"/>
            <a:ext cx="11887200" cy="1791260"/>
          </a:xfrm>
        </p:spPr>
        <p:txBody>
          <a:bodyPr/>
          <a:lstStyle/>
          <a:p>
            <a:r>
              <a:rPr lang="en-US" dirty="0"/>
              <a:t>Sign up for the Office Developer Program</a:t>
            </a:r>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spTree>
    <p:extLst>
      <p:ext uri="{BB962C8B-B14F-4D97-AF65-F5344CB8AC3E}">
        <p14:creationId xmlns:p14="http://schemas.microsoft.com/office/powerpoint/2010/main" val="89081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8724984" cy="3896451"/>
          </a:xfrm>
        </p:spPr>
        <p:txBody>
          <a:bodyPr/>
          <a:lstStyle/>
          <a:p>
            <a:r>
              <a:rPr lang="en-US" dirty="0">
                <a:hlinkClick r:id="rId3"/>
              </a:rPr>
              <a:t>https://[tenant]-admin.sharepoint.com</a:t>
            </a:r>
            <a:endParaRPr lang="en-US" dirty="0"/>
          </a:p>
          <a:p>
            <a:endParaRPr lang="en-US" dirty="0"/>
          </a:p>
          <a:p>
            <a:r>
              <a:rPr lang="en-US" dirty="0"/>
              <a:t>SharePoint Framework </a:t>
            </a:r>
            <a:br>
              <a:rPr lang="en-US" dirty="0"/>
            </a:br>
            <a:r>
              <a:rPr lang="en-US" dirty="0"/>
              <a:t>solutions are deployed to </a:t>
            </a:r>
            <a:br>
              <a:rPr lang="en-US" dirty="0"/>
            </a:br>
            <a:r>
              <a:rPr lang="en-US" dirty="0"/>
              <a:t>tenant using app catalog </a:t>
            </a:r>
            <a:br>
              <a:rPr lang="en-US" dirty="0"/>
            </a:br>
            <a:r>
              <a:rPr lang="en-US" dirty="0"/>
              <a:t>when they are ready </a:t>
            </a:r>
            <a:br>
              <a:rPr lang="en-US" dirty="0"/>
            </a:br>
            <a:r>
              <a:rPr lang="en-US" dirty="0"/>
              <a:t>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p:cNvPicPr>
            <a:picLocks noChangeAspect="1"/>
          </p:cNvPicPr>
          <p:nvPr/>
        </p:nvPicPr>
        <p:blipFill>
          <a:blip r:embed="rId4"/>
          <a:stretch>
            <a:fillRect/>
          </a:stretch>
        </p:blipFill>
        <p:spPr>
          <a:xfrm>
            <a:off x="6622180" y="2993523"/>
            <a:ext cx="5542022" cy="3452153"/>
          </a:xfrm>
          <a:prstGeom prst="rect">
            <a:avLst/>
          </a:prstGeom>
          <a:ln>
            <a:solidFill>
              <a:schemeClr val="bg1">
                <a:lumMod val="75000"/>
              </a:schemeClr>
            </a:solidFill>
          </a:ln>
        </p:spPr>
      </p:pic>
    </p:spTree>
    <p:extLst>
      <p:ext uri="{BB962C8B-B14F-4D97-AF65-F5344CB8AC3E}">
        <p14:creationId xmlns:p14="http://schemas.microsoft.com/office/powerpoint/2010/main" val="32567316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sz="3200" dirty="0">
                <a:hlinkClick r:id="rId3"/>
              </a:rPr>
              <a:t>https://[tenant]-admin.sharepoint.com</a:t>
            </a:r>
            <a:r>
              <a:rPr lang="en-US" sz="3200" dirty="0"/>
              <a:t>  </a:t>
            </a:r>
          </a:p>
          <a:p>
            <a:endParaRPr lang="en-US" sz="3200" dirty="0"/>
          </a:p>
          <a:p>
            <a:r>
              <a:rPr lang="en-US" sz="3200" dirty="0"/>
              <a:t>Technically developer site collection </a:t>
            </a:r>
            <a:br>
              <a:rPr lang="en-US" sz="3200" dirty="0"/>
            </a:br>
            <a:r>
              <a:rPr lang="en-US" sz="3200" dirty="0"/>
              <a:t>is targeted for add-in development, </a:t>
            </a:r>
            <a:br>
              <a:rPr lang="en-US" sz="3200" dirty="0"/>
            </a:br>
            <a:r>
              <a:rPr lang="en-US" sz="3200" dirty="0"/>
              <a:t>but you need to have a</a:t>
            </a:r>
            <a:br>
              <a:rPr lang="en-US" sz="3200" dirty="0"/>
            </a:br>
            <a:r>
              <a:rPr lang="en-US" sz="3200" dirty="0"/>
              <a:t>location to test web parts </a:t>
            </a:r>
            <a:br>
              <a:rPr lang="en-US" sz="3200" dirty="0"/>
            </a:br>
            <a:r>
              <a:rPr lang="en-US" sz="3200" dirty="0"/>
              <a:t>from SharePoint Framework </a:t>
            </a:r>
            <a:br>
              <a:rPr lang="en-US" sz="3200" dirty="0"/>
            </a:br>
            <a:r>
              <a:rPr lang="en-US" sz="3200" dirty="0"/>
              <a:t>Online workbench</a:t>
            </a:r>
          </a:p>
          <a:p>
            <a:endParaRPr lang="en-US" sz="3200" dirty="0"/>
          </a:p>
        </p:txBody>
      </p:sp>
      <p:sp>
        <p:nvSpPr>
          <p:cNvPr id="3" name="Title 2"/>
          <p:cNvSpPr>
            <a:spLocks noGrp="1"/>
          </p:cNvSpPr>
          <p:nvPr>
            <p:ph type="title"/>
          </p:nvPr>
        </p:nvSpPr>
        <p:spPr/>
        <p:txBody>
          <a:bodyPr/>
          <a:lstStyle/>
          <a:p>
            <a:r>
              <a:rPr lang="en-US"/>
              <a:t>Create a new Developer Site collection</a:t>
            </a:r>
          </a:p>
        </p:txBody>
      </p:sp>
      <p:pic>
        <p:nvPicPr>
          <p:cNvPr id="7" name="Picture 6"/>
          <p:cNvPicPr>
            <a:picLocks noChangeAspect="1"/>
          </p:cNvPicPr>
          <p:nvPr/>
        </p:nvPicPr>
        <p:blipFill>
          <a:blip r:embed="rId4"/>
          <a:stretch>
            <a:fillRect/>
          </a:stretch>
        </p:blipFill>
        <p:spPr>
          <a:xfrm>
            <a:off x="8439193" y="1075530"/>
            <a:ext cx="3829247" cy="2495678"/>
          </a:xfrm>
          <a:prstGeom prst="rect">
            <a:avLst/>
          </a:prstGeom>
          <a:ln>
            <a:solidFill>
              <a:schemeClr val="bg1">
                <a:lumMod val="75000"/>
              </a:schemeClr>
            </a:solidFill>
          </a:ln>
        </p:spPr>
      </p:pic>
      <p:pic>
        <p:nvPicPr>
          <p:cNvPr id="6" name="Picture 5"/>
          <p:cNvPicPr>
            <a:picLocks noChangeAspect="1"/>
          </p:cNvPicPr>
          <p:nvPr/>
        </p:nvPicPr>
        <p:blipFill>
          <a:blip r:embed="rId5"/>
          <a:stretch>
            <a:fillRect/>
          </a:stretch>
        </p:blipFill>
        <p:spPr>
          <a:xfrm>
            <a:off x="6176047" y="3347261"/>
            <a:ext cx="4512857" cy="3632992"/>
          </a:xfrm>
          <a:prstGeom prst="rect">
            <a:avLst/>
          </a:prstGeom>
          <a:ln>
            <a:solidFill>
              <a:schemeClr val="bg1">
                <a:lumMod val="75000"/>
              </a:schemeClr>
            </a:solidFill>
          </a:ln>
        </p:spPr>
      </p:pic>
    </p:spTree>
    <p:extLst>
      <p:ext uri="{BB962C8B-B14F-4D97-AF65-F5344CB8AC3E}">
        <p14:creationId xmlns:p14="http://schemas.microsoft.com/office/powerpoint/2010/main" val="1380865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274638" y="1212850"/>
            <a:ext cx="11887200" cy="3139321"/>
          </a:xfrm>
        </p:spPr>
        <p:txBody>
          <a:bodyPr/>
          <a:lstStyle/>
          <a:p>
            <a:r>
              <a:rPr lang="en-US" sz="3200" dirty="0">
                <a:hlinkClick r:id="rId3"/>
              </a:rPr>
              <a:t>https://[sharpeointonline-site]/_layouts/workbench.aspx</a:t>
            </a:r>
            <a:r>
              <a:rPr lang="en-US" sz="3200" dirty="0"/>
              <a:t>  </a:t>
            </a:r>
          </a:p>
          <a:p>
            <a:endParaRPr lang="en-US" sz="3200" dirty="0"/>
          </a:p>
          <a:p>
            <a:r>
              <a:rPr lang="en-US" sz="3200" dirty="0"/>
              <a:t>SharePoint Online workbench can be accessed under any site with _layouts URL. Hosted site provides you site context where solution is executed.</a:t>
            </a:r>
          </a:p>
          <a:p>
            <a:endParaRPr lang="en-US" sz="3200" dirty="0"/>
          </a:p>
        </p:txBody>
      </p:sp>
      <p:sp>
        <p:nvSpPr>
          <p:cNvPr id="3" name="Title 2"/>
          <p:cNvSpPr>
            <a:spLocks noGrp="1"/>
          </p:cNvSpPr>
          <p:nvPr>
            <p:ph type="title"/>
          </p:nvPr>
        </p:nvSpPr>
        <p:spPr/>
        <p:txBody>
          <a:bodyPr/>
          <a:lstStyle/>
          <a:p>
            <a:r>
              <a:rPr lang="en-US" dirty="0"/>
              <a:t>SharePoint Online Hosted Workbench</a:t>
            </a:r>
          </a:p>
        </p:txBody>
      </p:sp>
      <p:pic>
        <p:nvPicPr>
          <p:cNvPr id="9" name="Picture 8">
            <a:extLst>
              <a:ext uri="{FF2B5EF4-FFF2-40B4-BE49-F238E27FC236}">
                <a16:creationId xmlns:a16="http://schemas.microsoft.com/office/drawing/2014/main" id="{D7C37A30-0C64-4327-8F8D-7FB065A54387}"/>
              </a:ext>
            </a:extLst>
          </p:cNvPr>
          <p:cNvPicPr>
            <a:picLocks noChangeAspect="1"/>
          </p:cNvPicPr>
          <p:nvPr/>
        </p:nvPicPr>
        <p:blipFill>
          <a:blip r:embed="rId4"/>
          <a:stretch>
            <a:fillRect/>
          </a:stretch>
        </p:blipFill>
        <p:spPr>
          <a:xfrm>
            <a:off x="3225799" y="4009673"/>
            <a:ext cx="5613183" cy="2713038"/>
          </a:xfrm>
          <a:prstGeom prst="rect">
            <a:avLst/>
          </a:prstGeom>
          <a:ln>
            <a:solidFill>
              <a:schemeClr val="bg1">
                <a:lumMod val="75000"/>
              </a:schemeClr>
            </a:solidFill>
          </a:ln>
        </p:spPr>
      </p:pic>
    </p:spTree>
    <p:extLst>
      <p:ext uri="{BB962C8B-B14F-4D97-AF65-F5344CB8AC3E}">
        <p14:creationId xmlns:p14="http://schemas.microsoft.com/office/powerpoint/2010/main" val="27201248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7091" y="0"/>
            <a:ext cx="6549384"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4235920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59129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https://docs.microsoft.com/sharepoint/dev/spfx/sharepoint-framework-overview</a:t>
            </a:r>
            <a:endParaRPr lang="en-US" dirty="0"/>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pPr lvl="0"/>
            <a:r>
              <a:rPr lang="en-US" dirty="0">
                <a:hlinkClick r:id="rId5"/>
              </a:rPr>
              <a:t>http://dev.office.com/devprogram</a:t>
            </a:r>
            <a:endParaRPr lang="en-US" dirty="0"/>
          </a:p>
          <a:p>
            <a:pPr lvl="0"/>
            <a:endParaRPr lang="en-US" dirty="0"/>
          </a:p>
          <a:p>
            <a:pPr lvl="0"/>
            <a:r>
              <a:rPr lang="en-US" dirty="0"/>
              <a:t>SharePoint Developer Community</a:t>
            </a:r>
          </a:p>
          <a:p>
            <a:pPr lvl="0"/>
            <a:r>
              <a:rPr lang="en-US" dirty="0">
                <a:hlinkClick r:id="rId6"/>
              </a:rPr>
              <a:t>https://docs.microsoft.com/sharepoint/dev/community/community</a:t>
            </a:r>
            <a:r>
              <a:rPr lang="en-US" dirty="0"/>
              <a:t> </a:t>
            </a:r>
          </a:p>
        </p:txBody>
      </p:sp>
    </p:spTree>
    <p:extLst>
      <p:ext uri="{BB962C8B-B14F-4D97-AF65-F5344CB8AC3E}">
        <p14:creationId xmlns:p14="http://schemas.microsoft.com/office/powerpoint/2010/main" val="3906478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Introducing the SharePoint Framework</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95375642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sz="4400" dirty="0"/>
              <a:t>SharePoint Framework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212328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32159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73635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447645"/>
          </a:xfrm>
        </p:spPr>
        <p:txBody>
          <a:bodyPr/>
          <a:lstStyle/>
          <a:p>
            <a:r>
              <a:rPr lang="en-US" sz="2800" dirty="0"/>
              <a:t>Easily create powerful, beautiful looking pages</a:t>
            </a:r>
          </a:p>
          <a:p>
            <a:pPr lvl="1"/>
            <a:r>
              <a:rPr lang="en-US" sz="2000" dirty="0"/>
              <a:t>Communicate ideas and information using our new authoring canvas and gallery of web parts.</a:t>
            </a:r>
          </a:p>
          <a:p>
            <a:endParaRPr lang="en-US" sz="2800" dirty="0"/>
          </a:p>
          <a:p>
            <a:r>
              <a:rPr lang="en-US" sz="2800" dirty="0"/>
              <a:t>Modern building blocks</a:t>
            </a:r>
          </a:p>
          <a:p>
            <a:pPr lvl="1"/>
            <a:r>
              <a:rPr lang="en-US" sz="2000" dirty="0"/>
              <a:t>Authoring canvas and web parts are built using client-side HTML and JavaScript. Pages are reusable in custom applications</a:t>
            </a:r>
          </a:p>
          <a:p>
            <a:endParaRPr lang="en-US" sz="2800" dirty="0"/>
          </a:p>
          <a:p>
            <a:r>
              <a:rPr lang="en-US" sz="2800" dirty="0"/>
              <a:t>Mobile support is built in from the start</a:t>
            </a:r>
          </a:p>
          <a:p>
            <a:pPr lvl="1"/>
            <a:r>
              <a:rPr lang="en-US" sz="2000" dirty="0"/>
              <a:t>Content reflows across device sizes and pages are fast and fluid.</a:t>
            </a:r>
          </a:p>
          <a:p>
            <a:endParaRPr lang="en-US" sz="2800" dirty="0"/>
          </a:p>
          <a:p>
            <a:r>
              <a:rPr lang="en-US" sz="2800" dirty="0"/>
              <a:t>Pages get better with the Microsoft Graph</a:t>
            </a:r>
          </a:p>
          <a:p>
            <a:pPr lvl="1"/>
            <a:r>
              <a:rPr lang="en-US" sz="2000"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143686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57597" y="21738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841973" y="1825738"/>
            <a:ext cx="7325428" cy="1592208"/>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 similar ways as with SharePoint Add-in model, server 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841973" y="3576579"/>
            <a:ext cx="7325428" cy="1592208"/>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Framework concentrates on user interface, not on fundamentals around the API usage</a:t>
              </a:r>
            </a:p>
          </p:txBody>
        </p:sp>
      </p:grpSp>
    </p:spTree>
    <p:extLst>
      <p:ext uri="{BB962C8B-B14F-4D97-AF65-F5344CB8AC3E}">
        <p14:creationId xmlns:p14="http://schemas.microsoft.com/office/powerpoint/2010/main" val="1366867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274638" y="1212850"/>
            <a:ext cx="11887200" cy="2511457"/>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for testing your code</a:t>
            </a:r>
          </a:p>
        </p:txBody>
      </p:sp>
      <p:sp>
        <p:nvSpPr>
          <p:cNvPr id="3" name="Title 2"/>
          <p:cNvSpPr>
            <a:spLocks noGrp="1"/>
          </p:cNvSpPr>
          <p:nvPr>
            <p:ph type="title"/>
          </p:nvPr>
        </p:nvSpPr>
        <p:spPr/>
        <p:txBody>
          <a:bodyPr/>
          <a:lstStyle/>
          <a:p>
            <a:r>
              <a:rPr lang="en-US"/>
              <a:t>Office 365 Developer Tenant Setup Steps</a:t>
            </a:r>
          </a:p>
        </p:txBody>
      </p:sp>
    </p:spTree>
    <p:extLst>
      <p:ext uri="{BB962C8B-B14F-4D97-AF65-F5344CB8AC3E}">
        <p14:creationId xmlns:p14="http://schemas.microsoft.com/office/powerpoint/2010/main" val="426622903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1424</Words>
  <Application>Microsoft Macintosh PowerPoint</Application>
  <PresentationFormat>Custom</PresentationFormat>
  <Paragraphs>186</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Developer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2018-09-17T14:27:53Z</dcterms:modified>
</cp:coreProperties>
</file>